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8" r:id="rId3"/>
    <p:sldId id="259" r:id="rId4"/>
    <p:sldId id="261" r:id="rId5"/>
    <p:sldId id="280" r:id="rId6"/>
    <p:sldId id="281" r:id="rId7"/>
    <p:sldId id="283" r:id="rId8"/>
    <p:sldId id="284" r:id="rId9"/>
    <p:sldId id="285" r:id="rId10"/>
    <p:sldId id="287" r:id="rId11"/>
    <p:sldId id="288" r:id="rId12"/>
    <p:sldId id="289" r:id="rId13"/>
    <p:sldId id="262" r:id="rId14"/>
    <p:sldId id="263" r:id="rId15"/>
    <p:sldId id="264" r:id="rId16"/>
    <p:sldId id="266" r:id="rId17"/>
    <p:sldId id="265" r:id="rId18"/>
    <p:sldId id="290" r:id="rId19"/>
    <p:sldId id="291" r:id="rId20"/>
    <p:sldId id="292" r:id="rId21"/>
    <p:sldId id="294" r:id="rId22"/>
    <p:sldId id="293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5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png"/><Relationship Id="rId4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62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7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0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1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3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1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6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8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5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33D8-1188-4A0C-B3E6-CD6DBEC7AB1B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AE31-717A-4347-A49F-51696C6A2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1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4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image" Target="../media/image59.png"/><Relationship Id="rId9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394"/>
            <a:ext cx="9144000" cy="6830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Художник </a:t>
            </a: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-анималист</a:t>
            </a: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,</a:t>
            </a:r>
            <a:b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иллюстратор и писатель </a:t>
            </a:r>
            <a:b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54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Евгений </a:t>
            </a:r>
            <a:r>
              <a:rPr lang="ru-RU" sz="5400" b="1" i="1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Чарушин</a:t>
            </a:r>
            <a:endParaRPr lang="ru-RU" sz="5400" b="1" i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endParaRPr lang="ru-RU" sz="5400" b="1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             Выполнила: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п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едагог- библиотекарь</a:t>
            </a:r>
          </a:p>
          <a:p>
            <a:pPr marL="0" lvl="0" indent="0" algn="ctr">
              <a:buNone/>
            </a:pPr>
            <a:r>
              <a:rPr lang="ru-RU" sz="2800" b="1" i="1" dirty="0" smtClean="0">
                <a:solidFill>
                  <a:srgbClr val="4BACC6">
                    <a:lumMod val="75000"/>
                  </a:srgbClr>
                </a:solidFill>
                <a:latin typeface="Monotype Corsiva" pitchFamily="66" charset="0"/>
              </a:rPr>
              <a:t>                     МОУ </a:t>
            </a:r>
            <a:r>
              <a:rPr lang="ru-RU" sz="2800" b="1" i="1" dirty="0">
                <a:solidFill>
                  <a:srgbClr val="4BACC6">
                    <a:lumMod val="75000"/>
                  </a:srgbClr>
                </a:solidFill>
                <a:latin typeface="Monotype Corsiva" pitchFamily="66" charset="0"/>
              </a:rPr>
              <a:t>«Усть-Наринзорская ООШ»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                 Боброва Светлана Ивановна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4" descr="Е.И. Чаруш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" y="3140968"/>
            <a:ext cx="242763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Чарушин</a:t>
            </a:r>
            <a:r>
              <a:rPr lang="ru-RU" sz="4000" dirty="0"/>
              <a:t> Е. «Про Томку» 1979 </a:t>
            </a:r>
            <a:r>
              <a:rPr lang="ru-RU" sz="4000" dirty="0" smtClean="0"/>
              <a:t>г.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9220" name="Picture 4" descr="Чарушин Е. Про Томку. 1979 Д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5715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914400"/>
            <a:ext cx="179546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35743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err="1"/>
              <a:t>Чарушин</a:t>
            </a:r>
            <a:r>
              <a:rPr lang="ru-RU" sz="4000" dirty="0"/>
              <a:t> Е. </a:t>
            </a:r>
            <a:r>
              <a:rPr lang="ru-RU" sz="4000"/>
              <a:t>«Тюпа, Томка и сорока» </a:t>
            </a:r>
            <a:r>
              <a:rPr lang="ru-RU" sz="4000" smtClean="0"/>
              <a:t>1989г. </a:t>
            </a:r>
            <a:r>
              <a:rPr lang="ru-RU" sz="4000" dirty="0"/>
              <a:t>Художник РСФСР </a:t>
            </a:r>
          </a:p>
        </p:txBody>
      </p:sp>
      <p:pic>
        <p:nvPicPr>
          <p:cNvPr id="10244" name="Picture 4" descr=" Чарушин Е. Тюпа, Томка и сорока 1989 Художник РСФ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28495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86200" y="1676400"/>
            <a:ext cx="4800600" cy="44497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"Я приучился с детства понимать животное - понимать его движения и мимику. Мне сейчас даже как-то странно видеть, что некоторые люди вовсе не понимают животное". </a:t>
            </a:r>
            <a:br>
              <a:rPr lang="ru-RU" sz="2800"/>
            </a:br>
            <a:r>
              <a:rPr lang="ru-RU" sz="2800"/>
              <a:t/>
            </a:r>
            <a:br>
              <a:rPr lang="ru-RU" sz="2800"/>
            </a:br>
            <a:r>
              <a:rPr lang="ru-RU" sz="2800"/>
              <a:t>Е.И. Чарушин</a:t>
            </a:r>
          </a:p>
        </p:txBody>
      </p:sp>
    </p:spTree>
    <p:extLst>
      <p:ext uri="{BB962C8B-B14F-4D97-AF65-F5344CB8AC3E}">
        <p14:creationId xmlns:p14="http://schemas.microsoft.com/office/powerpoint/2010/main" val="38084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Чарушин Е. Тюпа, Томка и сорока 1989 Художник РСФ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814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0416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4801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 - </a:t>
            </a:r>
          </a:p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художник - анималист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539750" y="1989138"/>
          <a:ext cx="3114675" cy="418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Точечный рисунок" r:id="rId3" imgW="1666667" imgH="2238687" progId="Paint.Picture">
                  <p:embed/>
                </p:oleObj>
              </mc:Choice>
              <mc:Fallback>
                <p:oleObj name="Точечный рисунок" r:id="rId3" imgW="1666667" imgH="2238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3114675" cy="418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4716463" y="3933825"/>
          <a:ext cx="40862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Точечный рисунок" r:id="rId5" imgW="2285714" imgH="1390844" progId="Paint.Picture">
                  <p:embed/>
                </p:oleObj>
              </mc:Choice>
              <mc:Fallback>
                <p:oleObj name="Точечный рисунок" r:id="rId5" imgW="2285714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933825"/>
                        <a:ext cx="408622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067175" y="2205038"/>
            <a:ext cx="460851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 </a:t>
            </a:r>
            <a:r>
              <a:rPr lang="ru-RU" b="1"/>
              <a:t>   </a:t>
            </a:r>
            <a:r>
              <a:rPr lang="ru-RU" sz="2400" b="1"/>
              <a:t>Художник, который рисует животных, называется  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             .</a:t>
            </a:r>
            <a:r>
              <a:rPr lang="ru-RU" sz="2400"/>
              <a:t> 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4140200" y="3068638"/>
            <a:ext cx="20875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анималист</a:t>
            </a:r>
          </a:p>
        </p:txBody>
      </p:sp>
    </p:spTree>
    <p:extLst>
      <p:ext uri="{BB962C8B-B14F-4D97-AF65-F5344CB8AC3E}">
        <p14:creationId xmlns:p14="http://schemas.microsoft.com/office/powerpoint/2010/main" val="18584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har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347821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har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924175"/>
            <a:ext cx="46672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35375" y="404813"/>
            <a:ext cx="51117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  <a:r>
              <a:rPr lang="ru-RU" sz="2000" b="1"/>
              <a:t>Художник наблюдал за животными, часто бывал в зоопарке и выполнял множество рисунков с натуры. Ведь для того, чтобы правдиво изобразить животное, нужно хорошо его изучить, знать не только внешность зверя, но и движения, повадки и даже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400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31913" y="1628775"/>
          <a:ext cx="6946900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Точечный рисунок" r:id="rId3" imgW="3809524" imgH="2572109" progId="Paint.Picture">
                  <p:embed/>
                </p:oleObj>
              </mc:Choice>
              <mc:Fallback>
                <p:oleObj name="Точечный рисунок" r:id="rId3" imgW="3809524" imgH="257210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6946900" cy="468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547813" y="620713"/>
            <a:ext cx="65532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 - иллюстратор</a:t>
            </a:r>
          </a:p>
        </p:txBody>
      </p:sp>
    </p:spTree>
    <p:extLst>
      <p:ext uri="{BB962C8B-B14F-4D97-AF65-F5344CB8AC3E}">
        <p14:creationId xmlns:p14="http://schemas.microsoft.com/office/powerpoint/2010/main" val="23731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67175" y="3500438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2781300"/>
            <a:ext cx="49688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Трудно представить, что вся эта теплая пушистость "выходила"  из твердого литографского камня, который надо было особым образом процарапать острой иглой, покрыть краской и только потом получить оттиск-изображение на бумаге. </a:t>
            </a:r>
          </a:p>
        </p:txBody>
      </p:sp>
      <p:pic>
        <p:nvPicPr>
          <p:cNvPr id="18438" name="Picture 6" descr="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338" y="1844675"/>
            <a:ext cx="4030662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95288" y="188913"/>
            <a:ext cx="82089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</a:t>
            </a:r>
            <a:r>
              <a:rPr lang="ru-RU" sz="2400" b="1" dirty="0"/>
              <a:t>Вот в углу страницы притаился крохотный пушистый котенок. Спинка выгнута, хвост трубой, ушки торчком. Так и хочется его погладить, провести ладонью по странице, по пушистой теплой шкурке. 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5003800" y="5516563"/>
            <a:ext cx="35290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27317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716463" y="549275"/>
            <a:ext cx="3816350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 </a:t>
            </a:r>
          </a:p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иллюстрирует</a:t>
            </a:r>
          </a:p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книги</a:t>
            </a:r>
          </a:p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других писателей</a:t>
            </a:r>
            <a:endParaRPr lang="uk-UA" sz="3600" kern="1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59338" y="2636838"/>
            <a:ext cx="39608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Одной из работ художника были иллюстрации к "Деткам в клетке" Маршака. За нее он получил Золотую медаль на международной выставке детской книги в Лейпциге. </a:t>
            </a:r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95288" y="549275"/>
          <a:ext cx="4217987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Точечный рисунок" r:id="rId3" imgW="4048690" imgH="5390476" progId="Paint.Picture">
                  <p:embed/>
                </p:oleObj>
              </mc:Choice>
              <mc:Fallback>
                <p:oleObj name="Точечный рисунок" r:id="rId3" imgW="4048690" imgH="5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4217987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3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3352800"/>
          </a:xfrm>
        </p:spPr>
        <p:txBody>
          <a:bodyPr/>
          <a:lstStyle/>
          <a:p>
            <a:r>
              <a:rPr lang="ru-RU" dirty="0"/>
              <a:t>Последней книгой </a:t>
            </a:r>
            <a:r>
              <a:rPr lang="ru-RU" dirty="0" err="1"/>
              <a:t>Чарушина</a:t>
            </a:r>
            <a:r>
              <a:rPr lang="ru-RU" dirty="0"/>
              <a:t> стали «Детки в клетке» </a:t>
            </a:r>
            <a:r>
              <a:rPr lang="ru-RU" dirty="0" err="1"/>
              <a:t>С.Я.Маршака</a:t>
            </a:r>
            <a:r>
              <a:rPr lang="ru-RU" dirty="0"/>
              <a:t>.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840632"/>
            <a:ext cx="253841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23542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7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2581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57200"/>
            <a:ext cx="24161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25146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2009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3955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657600"/>
            <a:ext cx="19923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5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5"/>
            </a:gs>
            <a:gs pos="40000">
              <a:srgbClr val="FEE7F2"/>
            </a:gs>
            <a:gs pos="64000">
              <a:srgbClr val="FAC77D"/>
            </a:gs>
            <a:gs pos="100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Евгений Иванович </a:t>
            </a:r>
            <a:r>
              <a:rPr lang="ru-RU" dirty="0" err="1" smtClean="0"/>
              <a:t>Чарушин</a:t>
            </a:r>
            <a:r>
              <a:rPr lang="ru-RU" dirty="0" smtClean="0"/>
              <a:t> не только писатель, но и художник. Он делал иллюстрации не только к своим книгам, но и к книгам других авторов, писавших о животных. Отец Евгения Ивановича очень хорошо рисовал. Он и научил сына рисовать. Рисовал </a:t>
            </a:r>
            <a:r>
              <a:rPr lang="ru-RU" smtClean="0"/>
              <a:t>начинающий художник, </a:t>
            </a:r>
            <a:r>
              <a:rPr lang="ru-RU" dirty="0" smtClean="0"/>
              <a:t>по его </a:t>
            </a:r>
            <a:r>
              <a:rPr lang="ru-RU" smtClean="0"/>
              <a:t>собственным словам, </a:t>
            </a:r>
            <a:r>
              <a:rPr lang="ru-RU" dirty="0" smtClean="0"/>
              <a:t>«преимущественно зверей, птиц да индейцев на лошадях».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85273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957513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"/>
            <a:ext cx="16478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18478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1752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032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381000"/>
            <a:ext cx="282098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0163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4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картинки обложек произведений Чаруши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" y="446797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картинки обложек произведений Чарушин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06" y="468288"/>
            <a:ext cx="1676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картинки обложек произведений Чаруши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754" y="620688"/>
            <a:ext cx="17430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картинки обложек произведений Чарушин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12" y="89207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картинки обложек произведений Чарушин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12" y="3059505"/>
            <a:ext cx="18383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картинки обложек произведений Чарушина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67" y="2780928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картинки обложек произведений Чарушина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0" y="3573016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картинки обложек произведений Чарушина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109" y="836712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картинки обложек произведений Чарушина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78" y="3686566"/>
            <a:ext cx="16764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Картинки по запросу картинки обложек произведений Чарушина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221088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4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323850" y="1773238"/>
          <a:ext cx="421005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Точечный рисунок" r:id="rId3" imgW="1905266" imgH="2085714" progId="Paint.Picture">
                  <p:embed/>
                </p:oleObj>
              </mc:Choice>
              <mc:Fallback>
                <p:oleObj name="Точечный рисунок" r:id="rId3" imgW="1905266" imgH="2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73238"/>
                        <a:ext cx="421005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468313" y="1412875"/>
          <a:ext cx="4183062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Точечный рисунок" r:id="rId5" imgW="1580952" imgH="1714739" progId="Paint.Picture">
                  <p:embed/>
                </p:oleObj>
              </mc:Choice>
              <mc:Fallback>
                <p:oleObj name="Точечный рисунок" r:id="rId5" imgW="1580952" imgH="17147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2875"/>
                        <a:ext cx="4183062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2009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книгам каких писателей сделаны эти </a:t>
            </a:r>
          </a:p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        иллюстрации?</a:t>
            </a:r>
            <a:endParaRPr lang="uk-UA" sz="3600" kern="1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795963" y="2708275"/>
            <a:ext cx="30972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М.Горький</a:t>
            </a:r>
          </a:p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"Воробьишко"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5219700" y="3141663"/>
            <a:ext cx="33480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В.Бианки</a:t>
            </a:r>
          </a:p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"Первая охота"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39750" y="1628775"/>
          <a:ext cx="42322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Точечный рисунок" r:id="rId7" imgW="1781424" imgH="1905266" progId="Paint.Picture">
                  <p:embed/>
                </p:oleObj>
              </mc:Choice>
              <mc:Fallback>
                <p:oleObj name="Точечный рисунок" r:id="rId7" imgW="1781424" imgH="190526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4232275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5580063" y="2924175"/>
            <a:ext cx="25923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В.Бианки</a:t>
            </a:r>
          </a:p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"Музыкант"</a:t>
            </a:r>
          </a:p>
        </p:txBody>
      </p:sp>
    </p:spTree>
    <p:extLst>
      <p:ext uri="{BB962C8B-B14F-4D97-AF65-F5344CB8AC3E}">
        <p14:creationId xmlns:p14="http://schemas.microsoft.com/office/powerpoint/2010/main" val="874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5" grpId="1" animBg="1"/>
      <p:bldP spid="7176" grpId="0" animBg="1"/>
      <p:bldP spid="7176" grpId="1" animBg="1"/>
      <p:bldP spid="7179" grpId="0" animBg="1"/>
      <p:bldP spid="717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761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 - скульптор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700338" y="3284538"/>
          <a:ext cx="2763837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Точечный рисунок" r:id="rId3" imgW="1495634" imgH="1762371" progId="Paint.Picture">
                  <p:embed/>
                </p:oleObj>
              </mc:Choice>
              <mc:Fallback>
                <p:oleObj name="Точечный рисунок" r:id="rId3" imgW="1495634" imgH="1762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284538"/>
                        <a:ext cx="2763837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68313" y="1628775"/>
          <a:ext cx="2566987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Точечный рисунок" r:id="rId5" imgW="1495634" imgH="1762371" progId="Paint.Picture">
                  <p:embed/>
                </p:oleObj>
              </mc:Choice>
              <mc:Fallback>
                <p:oleObj name="Точечный рисунок" r:id="rId5" imgW="1495634" imgH="1762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628775"/>
                        <a:ext cx="2566987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292725" y="1773238"/>
          <a:ext cx="3422650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Точечный рисунок" r:id="rId7" imgW="1495634" imgH="1762371" progId="Paint.Picture">
                  <p:embed/>
                </p:oleObj>
              </mc:Choice>
              <mc:Fallback>
                <p:oleObj name="Точечный рисунок" r:id="rId7" imgW="1495634" imgH="1762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773238"/>
                        <a:ext cx="3422650" cy="403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8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7610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 - писатель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41767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Кот …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Верный …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Тюпа, Томка и …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Томкины …</a:t>
            </a:r>
          </a:p>
          <a:p>
            <a:pPr>
              <a:spcBef>
                <a:spcPct val="50000"/>
              </a:spcBef>
            </a:pPr>
            <a:r>
              <a:rPr lang="ru-RU" sz="3600" b="1"/>
              <a:t>Страшная …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940425" y="35004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619250" y="1844675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</a:rPr>
              <a:t>Епифан.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627313" y="2636838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</a:rPr>
              <a:t>Трой.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95738" y="3500438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</a:rPr>
              <a:t>сорока.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987675" y="4292600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</a:rPr>
              <a:t>сны.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987675" y="5157788"/>
            <a:ext cx="345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</a:rPr>
              <a:t>история.</a:t>
            </a:r>
          </a:p>
        </p:txBody>
      </p:sp>
    </p:spTree>
    <p:extLst>
      <p:ext uri="{BB962C8B-B14F-4D97-AF65-F5344CB8AC3E}">
        <p14:creationId xmlns:p14="http://schemas.microsoft.com/office/powerpoint/2010/main" val="19417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1" grpId="0"/>
      <p:bldP spid="8202" grpId="0"/>
      <p:bldP spid="8203" grpId="0"/>
      <p:bldP spid="820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611188" y="1773238"/>
          <a:ext cx="3849687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Точечный рисунок" r:id="rId3" imgW="1552792" imgH="1857143" progId="Paint.Picture">
                  <p:embed/>
                </p:oleObj>
              </mc:Choice>
              <mc:Fallback>
                <p:oleObj name="Точечный рисунок" r:id="rId3" imgW="1552792" imgH="18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3238"/>
                        <a:ext cx="3849687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684213" y="1916113"/>
          <a:ext cx="4027487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Точечный рисунок" r:id="rId5" imgW="3333333" imgH="3809524" progId="Paint.Picture">
                  <p:embed/>
                </p:oleObj>
              </mc:Choice>
              <mc:Fallback>
                <p:oleObj name="Точечный рисунок" r:id="rId5" imgW="3333333" imgH="3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4027487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39750" y="1989138"/>
          <a:ext cx="4191000" cy="337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Точечный рисунок" r:id="rId7" imgW="2190476" imgH="1762371" progId="Paint.Picture">
                  <p:embed/>
                </p:oleObj>
              </mc:Choice>
              <mc:Fallback>
                <p:oleObj name="Точечный рисунок" r:id="rId7" imgW="2190476" imgH="17623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989138"/>
                        <a:ext cx="4191000" cy="337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720090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Героями каких рассказов</a:t>
            </a:r>
          </a:p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Е.Чарушина являются эти животные?</a:t>
            </a:r>
            <a:endParaRPr lang="uk-UA" sz="3600" kern="1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0" y="1773238"/>
          <a:ext cx="5292725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Точечный рисунок" r:id="rId9" imgW="2285714" imgH="1390844" progId="Paint.Picture">
                  <p:embed/>
                </p:oleObj>
              </mc:Choice>
              <mc:Fallback>
                <p:oleObj name="Точечный рисунок" r:id="rId9" imgW="2285714" imgH="1390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5292725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5724525" y="2349500"/>
            <a:ext cx="25923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"Медвежата"</a:t>
            </a:r>
          </a:p>
        </p:txBody>
      </p:sp>
      <p:sp>
        <p:nvSpPr>
          <p:cNvPr id="9226" name="WordArt 10"/>
          <p:cNvSpPr>
            <a:spLocks noChangeArrowheads="1" noChangeShapeType="1" noTextEdit="1"/>
          </p:cNvSpPr>
          <p:nvPr/>
        </p:nvSpPr>
        <p:spPr bwMode="auto">
          <a:xfrm>
            <a:off x="5724525" y="4797425"/>
            <a:ext cx="25923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"Про Томку"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5795963" y="3933825"/>
            <a:ext cx="23749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"Волчишко"</a:t>
            </a:r>
          </a:p>
        </p:txBody>
      </p:sp>
      <p:sp>
        <p:nvSpPr>
          <p:cNvPr id="9228" name="WordArt 12"/>
          <p:cNvSpPr>
            <a:spLocks noChangeArrowheads="1" noChangeShapeType="1" noTextEdit="1"/>
          </p:cNvSpPr>
          <p:nvPr/>
        </p:nvSpPr>
        <p:spPr bwMode="auto">
          <a:xfrm>
            <a:off x="5867400" y="3141663"/>
            <a:ext cx="2089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"Лисята"</a:t>
            </a:r>
          </a:p>
        </p:txBody>
      </p:sp>
    </p:spTree>
    <p:extLst>
      <p:ext uri="{BB962C8B-B14F-4D97-AF65-F5344CB8AC3E}">
        <p14:creationId xmlns:p14="http://schemas.microsoft.com/office/powerpoint/2010/main" val="34375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799306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Эти зверьки были настоящие ловкачи.</a:t>
            </a:r>
            <a:br>
              <a:rPr lang="ru-RU" b="1"/>
            </a:br>
            <a:r>
              <a:rPr lang="ru-RU" b="1"/>
              <a:t>Раз! – и по занавеске взберутся  прямо до самого верха.</a:t>
            </a:r>
            <a:br>
              <a:rPr lang="ru-RU" b="1"/>
            </a:br>
            <a:r>
              <a:rPr lang="ru-RU" b="1"/>
              <a:t>Два! – они уже на высоком шкафу.</a:t>
            </a:r>
            <a:br>
              <a:rPr lang="ru-RU" b="1"/>
            </a:br>
            <a:r>
              <a:rPr lang="ru-RU" b="1"/>
              <a:t>А вот и на комоде, а вот оба таскают друг друга за шиворот.</a:t>
            </a:r>
            <a:br>
              <a:rPr lang="ru-RU" b="1"/>
            </a:br>
            <a:r>
              <a:rPr lang="ru-RU" b="1"/>
              <a:t>Как-то пришёл охотник со службы, а их нет. Стал он  искать...</a:t>
            </a:r>
            <a:br>
              <a:rPr lang="ru-RU" b="1"/>
            </a:br>
            <a:r>
              <a:rPr lang="ru-RU" b="1"/>
              <a:t>Заглянул на шкаф – на шкафу нет. Отодвинул комод – и там нет никого, и под стульями нет. И под кроватью нет.</a:t>
            </a:r>
            <a:br>
              <a:rPr lang="ru-RU" b="1"/>
            </a:br>
            <a:r>
              <a:rPr lang="ru-RU" b="1"/>
              <a:t>И тут мой приятель даже испугался. Видит: охотничий сапог, что лежал в углу, шевельнулся, поднялся, свалился набок.</a:t>
            </a:r>
            <a:br>
              <a:rPr lang="ru-RU" b="1"/>
            </a:br>
            <a:r>
              <a:rPr lang="ru-RU" b="1"/>
              <a:t>И вдруг поскакал по полу. Так и скачет, подпрыгивает.</a:t>
            </a:r>
            <a:br>
              <a:rPr lang="ru-RU" b="1"/>
            </a:br>
            <a:r>
              <a:rPr lang="ru-RU" b="1"/>
              <a:t>Что за чудо такое? 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0645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какого произведения эти строки?</a:t>
            </a:r>
            <a:endParaRPr lang="uk-UA" sz="3600" kern="10">
              <a:ln w="19050">
                <a:solidFill>
                  <a:srgbClr val="CCFFCC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5724525" y="5013325"/>
            <a:ext cx="20891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"Лисята"</a:t>
            </a:r>
          </a:p>
        </p:txBody>
      </p:sp>
    </p:spTree>
    <p:extLst>
      <p:ext uri="{BB962C8B-B14F-4D97-AF65-F5344CB8AC3E}">
        <p14:creationId xmlns:p14="http://schemas.microsoft.com/office/powerpoint/2010/main" val="284560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59113" y="1052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uk-UA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827088" y="765175"/>
            <a:ext cx="76327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В это время у щенят чешутся зубы, и они любят что-нибудь погрызть. Один щенок грыз деревяшку. Я эту деревяшку отнял и спрятал от него. Почует он её или не почует? 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Щенок начал искать. Других щенят всех обнюхал - не у них ли деревяшка. Нет, не нашёл. Ленивый спит, злой рычит, незлой злого лижет - уговаривает не сердиться. И вот он стал нюхать, нюхать и пошёл к тому месту, куда я её спрятал. Почуял.</a:t>
            </a:r>
            <a:r>
              <a:rPr lang="ru-RU"/>
              <a:t> 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5724525" y="5013325"/>
            <a:ext cx="20891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"Томка"</a:t>
            </a:r>
          </a:p>
        </p:txBody>
      </p:sp>
    </p:spTree>
    <p:extLst>
      <p:ext uri="{BB962C8B-B14F-4D97-AF65-F5344CB8AC3E}">
        <p14:creationId xmlns:p14="http://schemas.microsoft.com/office/powerpoint/2010/main" val="38833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70580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Только раз медвежонок один чуть не помер с перепугу - кур принесли в избу. Мороз был на дворе такой, что вороны на лету замерзали; вот кур и принесли, чтоб от холода упрятать. А медвежишко выкатился из-под лавки на них посмотреть. Тут петух на него и наскочил. И давай трепать. Да как трепал! И клювом бил, и шпорами. </a:t>
            </a:r>
            <a:r>
              <a:rPr lang="en-US" sz="2400" b="1"/>
              <a:t> </a:t>
            </a:r>
            <a:endParaRPr lang="ru-RU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5651500" y="4652963"/>
            <a:ext cx="2089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"Мишки"</a:t>
            </a:r>
          </a:p>
        </p:txBody>
      </p:sp>
    </p:spTree>
    <p:extLst>
      <p:ext uri="{BB962C8B-B14F-4D97-AF65-F5344CB8AC3E}">
        <p14:creationId xmlns:p14="http://schemas.microsoft.com/office/powerpoint/2010/main" val="37545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7848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Любовь к природе родители прививали сыну с детства: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«Отец брал меня во все свои поездки . Ездили мы и днём и ночью, лесами и лугами, в пургу и осеннюю непогоду. И волки за нами гнались, и въезжали мы на токовище тетеревов, и глухарей вспугивали с вершин сосен. И восход солнца, и туманы утренние, и как лес просыпается, как птицы запевают, как колёса хрустят по белому мху, как полозья свистят на морозе — всё это я с детства полюбил и пережил».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11188" y="32131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Мать учила ребёнка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«смотреть и удивляться силе и красоте природы и всему её разнообразию и великолепию…»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11188" y="4292600"/>
            <a:ext cx="77041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Родительский дом с огромным, заросшим садом был густо населён животными: поросятами, индюшатами, кроликами, цыплятами, чижами, свиристелями, щеглами, </a:t>
            </a:r>
            <a:r>
              <a:rPr lang="ru-RU" sz="2000" b="1" dirty="0" err="1"/>
              <a:t>подстрелками</a:t>
            </a:r>
            <a:r>
              <a:rPr lang="ru-RU" sz="2000" b="1" dirty="0"/>
              <a:t> разных птиц, которых выхаживали и лечили…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«Были у нас кошки, банки с рыбками, птицы в клетках. На окнах заросли цветов — любимое дело матери»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00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288" y="908050"/>
            <a:ext cx="835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8424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«Жил  он с матерью в лесу. Ушла мать на охоту. Поймал зверька человек, сунул в мешок и принёс в город…»</a:t>
            </a:r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5076825" y="2781300"/>
            <a:ext cx="23749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"Волчишко"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827088" y="3933825"/>
            <a:ext cx="72009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- Чем закончилась эта история?</a:t>
            </a:r>
          </a:p>
        </p:txBody>
      </p:sp>
    </p:spTree>
    <p:extLst>
      <p:ext uri="{BB962C8B-B14F-4D97-AF65-F5344CB8AC3E}">
        <p14:creationId xmlns:p14="http://schemas.microsoft.com/office/powerpoint/2010/main" val="6315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5724525" y="2349500"/>
            <a:ext cx="259238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"Медвежата"</a:t>
            </a:r>
          </a:p>
        </p:txBody>
      </p:sp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5724525" y="4797425"/>
            <a:ext cx="25923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"Про Томку"</a:t>
            </a:r>
          </a:p>
        </p:txBody>
      </p:sp>
      <p:sp>
        <p:nvSpPr>
          <p:cNvPr id="23561" name="WordArt 9"/>
          <p:cNvSpPr>
            <a:spLocks noChangeArrowheads="1" noChangeShapeType="1" noTextEdit="1"/>
          </p:cNvSpPr>
          <p:nvPr/>
        </p:nvSpPr>
        <p:spPr bwMode="auto">
          <a:xfrm>
            <a:off x="5795963" y="3933825"/>
            <a:ext cx="23749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"Волчишко"</a:t>
            </a:r>
          </a:p>
        </p:txBody>
      </p:sp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5867400" y="3141663"/>
            <a:ext cx="20891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"Лисята"</a:t>
            </a:r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468313" y="2420938"/>
            <a:ext cx="4103687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Расскажите самые</a:t>
            </a:r>
          </a:p>
          <a:p>
            <a:pPr algn="ctr"/>
            <a:r>
              <a:rPr lang="ru-RU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интересные эпизоды</a:t>
            </a:r>
          </a:p>
          <a:p>
            <a:pPr algn="ctr"/>
            <a:r>
              <a:rPr lang="ru-RU" sz="3600" kern="1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CCFF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из этих рассказов</a:t>
            </a:r>
            <a:endParaRPr lang="uk-UA" sz="3600" kern="1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CCFF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4121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555875" y="404813"/>
            <a:ext cx="4537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"Кот Епифан"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68313" y="1628775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741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23850" y="1557338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пришёл сам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0825" y="112553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1. Как появился кот у бакенщика?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0825" y="2060575"/>
            <a:ext cx="860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2. Какого цвета был кот?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79388" y="3068638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3. Почему бакенщик не прогнал кота?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79388" y="4149725"/>
            <a:ext cx="8604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4.Что они делали вместе?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79388" y="5084763"/>
            <a:ext cx="8604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5. За каким занятием бакенщик застал кота?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2916238" y="1557338"/>
            <a:ext cx="5834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подкинули     нашёл бакенщик  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4284663" y="2565400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белый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3850" y="2565400"/>
            <a:ext cx="388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чёрный     тигровый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203575" y="3573463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был одиноким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23850" y="357346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стало жалко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132138" y="5734050"/>
            <a:ext cx="475297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воровством      охотой за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                            птицами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23850" y="5589588"/>
            <a:ext cx="2808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ловлей рыбы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300788" y="4581525"/>
            <a:ext cx="1655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спали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23850" y="4581525"/>
            <a:ext cx="2592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рыбачили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6372225" y="3573463"/>
            <a:ext cx="25923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понравился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2700338" y="4581525"/>
            <a:ext cx="3455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CC3300"/>
                </a:solidFill>
              </a:rPr>
              <a:t>зажигали бакены</a:t>
            </a:r>
          </a:p>
        </p:txBody>
      </p:sp>
    </p:spTree>
    <p:extLst>
      <p:ext uri="{BB962C8B-B14F-4D97-AF65-F5344CB8AC3E}">
        <p14:creationId xmlns:p14="http://schemas.microsoft.com/office/powerpoint/2010/main" val="363507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2" grpId="1"/>
      <p:bldP spid="11273" grpId="0"/>
      <p:bldP spid="11274" grpId="0"/>
      <p:bldP spid="11275" grpId="0"/>
      <p:bldP spid="11276" grpId="0"/>
      <p:bldP spid="11277" grpId="0"/>
      <p:bldP spid="11278" grpId="0"/>
      <p:bldP spid="11279" grpId="0"/>
      <p:bldP spid="11279" grpId="1"/>
      <p:bldP spid="11281" grpId="0"/>
      <p:bldP spid="11281" grpId="1"/>
      <p:bldP spid="11282" grpId="0"/>
      <p:bldP spid="11283" grpId="0"/>
      <p:bldP spid="11284" grpId="0"/>
      <p:bldP spid="11284" grpId="1"/>
      <p:bldP spid="11286" grpId="0"/>
      <p:bldP spid="11286" grpId="1"/>
      <p:bldP spid="11287" grpId="0"/>
      <p:bldP spid="11288" grpId="0"/>
      <p:bldP spid="1128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338455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"Друзья"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635375" y="1125538"/>
            <a:ext cx="15843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План: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39975" y="5013325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Охотник приносит домой лисёнка.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339975" y="3357563"/>
            <a:ext cx="511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Лисёнок и щенок подружились.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339975" y="4508500"/>
            <a:ext cx="352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Поиски друга.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339975" y="1628775"/>
            <a:ext cx="453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Звериные игры.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339975" y="2276475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Лисёнка сажают на цепь.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339975" y="2781300"/>
            <a:ext cx="3024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Зверёк убегает.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339975" y="3933825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Лисёнка отпускают на волю.</a:t>
            </a:r>
          </a:p>
        </p:txBody>
      </p:sp>
      <p:sp>
        <p:nvSpPr>
          <p:cNvPr id="24588" name="WordArt 12"/>
          <p:cNvSpPr>
            <a:spLocks noChangeArrowheads="1" noChangeShapeType="1" noTextEdit="1"/>
          </p:cNvSpPr>
          <p:nvPr/>
        </p:nvSpPr>
        <p:spPr bwMode="auto">
          <a:xfrm>
            <a:off x="1331913" y="5661025"/>
            <a:ext cx="69850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>
                <a:ln w="1905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Восстанови последовательность рассказа</a:t>
            </a:r>
          </a:p>
        </p:txBody>
      </p:sp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6227763" y="549275"/>
          <a:ext cx="2735262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Точечный рисунок" r:id="rId3" imgW="4877481" imgH="3905795" progId="Paint.Picture">
                  <p:embed/>
                </p:oleObj>
              </mc:Choice>
              <mc:Fallback>
                <p:oleObj name="Точечный рисунок" r:id="rId3" imgW="4877481" imgH="3905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549275"/>
                        <a:ext cx="2735262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26594"/>
              </p:ext>
            </p:extLst>
          </p:nvPr>
        </p:nvGraphicFramePr>
        <p:xfrm>
          <a:off x="0" y="2612390"/>
          <a:ext cx="23622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Точечный рисунок" r:id="rId5" imgW="3486637" imgH="4466667" progId="Paint.Picture">
                  <p:embed/>
                </p:oleObj>
              </mc:Choice>
              <mc:Fallback>
                <p:oleObj name="Точечный рисунок" r:id="rId5" imgW="3486637" imgH="44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12390"/>
                        <a:ext cx="2362200" cy="302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77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3" grpId="0"/>
      <p:bldP spid="24584" grpId="0"/>
      <p:bldP spid="24585" grpId="0"/>
      <p:bldP spid="24586" grpId="0"/>
      <p:bldP spid="245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а пастелью &quot;Осень (Хавова М.)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98" y="33255"/>
            <a:ext cx="9144000" cy="689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Анимация Птиц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85184"/>
            <a:ext cx="17860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Анимация Птиц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204117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Анимация Птиц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44" y="2256792"/>
            <a:ext cx="14287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Анимация Птиц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83" y="1628800"/>
            <a:ext cx="1757623" cy="148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Анимация Птиц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61" y="1465422"/>
            <a:ext cx="1578471" cy="133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Анимация Птицы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7617"/>
            <a:ext cx="2016224" cy="17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Анимация Птиц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04292"/>
            <a:ext cx="714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Анимация Птицы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8652"/>
            <a:ext cx="7143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21088"/>
            <a:ext cx="4618856" cy="216024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Спасибо за внимание!</a:t>
            </a:r>
            <a:endParaRPr lang="ru-RU" sz="6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5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79200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А ещё в доме жил Бобка — трёхногий калека-пёс, который был закадычным другом </a:t>
            </a:r>
            <a:r>
              <a:rPr lang="ru-RU" sz="2000" b="1" dirty="0" err="1"/>
              <a:t>Чарушина</a:t>
            </a:r>
            <a:r>
              <a:rPr lang="ru-RU" sz="2000" b="1" dirty="0"/>
              <a:t>.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«Он лежал всегда на лестнице. Все об него спотыкались и бранились. Я же ласкал его и часто рассказывал  о своих детских огорчениях»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39750" y="2133600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Рисовать </a:t>
            </a:r>
            <a:r>
              <a:rPr lang="ru-RU" b="1" dirty="0" err="1"/>
              <a:t>Чарушин</a:t>
            </a:r>
            <a:r>
              <a:rPr lang="ru-RU" b="1" dirty="0"/>
              <a:t> начал рано.</a:t>
            </a:r>
            <a:r>
              <a:rPr lang="ru-RU" dirty="0"/>
              <a:t> 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«Это было просто, по-видимому, свойственно мне, как говорить, петь, шалить или слушать сказки. Помню, как я слушал сказки с карандашом и рисовал во время рассказа».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95288" y="3933825"/>
            <a:ext cx="8137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«Обаятельная и талантливая натура 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Чарушина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 сказывалась во многом: он играл на скрипке, писал стихи, был актёром, вечно что-то изобретал (мы его так и прозвали «</a:t>
            </a:r>
            <a:r>
              <a:rPr 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Евгеша</a:t>
            </a: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</a:rPr>
              <a:t>-изобретатель»)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, — </a:t>
            </a:r>
            <a:r>
              <a:rPr lang="ru-RU" sz="2000" b="1" dirty="0"/>
              <a:t>вспоминал товарищ.  Мало кто знает, что у художника </a:t>
            </a:r>
            <a:r>
              <a:rPr lang="ru-RU" sz="2000" b="1" dirty="0" err="1"/>
              <a:t>Чарушина</a:t>
            </a:r>
            <a:r>
              <a:rPr lang="ru-RU" sz="2000" b="1" dirty="0"/>
              <a:t> было несколько патентов на изобретения. Он построил планёр и летал на нём. Ходил по воде на придуманных им самим лыжах-поплавках. </a:t>
            </a:r>
          </a:p>
        </p:txBody>
      </p:sp>
    </p:spTree>
    <p:extLst>
      <p:ext uri="{BB962C8B-B14F-4D97-AF65-F5344CB8AC3E}">
        <p14:creationId xmlns:p14="http://schemas.microsoft.com/office/powerpoint/2010/main" val="10950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7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"/>
            <a:ext cx="82296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Первая книга, иллюстрированная Евгением Ивановичем, был рассказ В.Бианки «Мурзук». Она привлекла внимание не только маленьких читателей, но и знатоков книжной графики, а рисунок из неё был приобретён Государственной Третьяковской галереей. 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19600"/>
            <a:ext cx="1393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352800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8140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052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429000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2766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«МУРЗУК» В. Бианки иллюстратор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Е</a:t>
            </a:r>
            <a:r>
              <a:rPr lang="ru-RU" sz="4000" dirty="0"/>
              <a:t>. </a:t>
            </a:r>
            <a:r>
              <a:rPr lang="ru-RU" sz="4000" dirty="0" err="1"/>
              <a:t>Чарушин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79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4572000" cy="5668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До войны Евгений Иванович Чарушин создал около двух десятков книг: «Птенцы», «Волчишко и другие», «Облава», «Цыплячий город», «Джунгли - птичий рай», «Животные жарких стран». Продолжал он иллюстрировать других авторов — С.Я.Маршака, М.М.Пришвина, В.В.Бианки.</a:t>
            </a:r>
          </a:p>
        </p:txBody>
      </p:sp>
      <p:pic>
        <p:nvPicPr>
          <p:cNvPr id="7172" name="Picture 4" descr="Чарушин Е. Чарушин Е. Волчишко 1977 Д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495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Волч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7432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001000" cy="503238"/>
          </a:xfrm>
        </p:spPr>
        <p:txBody>
          <a:bodyPr>
            <a:normAutofit fontScale="90000"/>
          </a:bodyPr>
          <a:lstStyle/>
          <a:p>
            <a:r>
              <a:rPr lang="ru-RU" sz="4000"/>
              <a:t>"</a:t>
            </a:r>
            <a:r>
              <a:rPr lang="ru-RU" sz="3600"/>
              <a:t>Медвежата". 1947 г.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8197" name="Picture 5" descr="Чарушин Е. Тюпа, Томка и сорока 1989 Художник РСФС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6800"/>
            <a:ext cx="2901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Медве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27035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235426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Чарушинские звери всегда очень трогательны, эмоциональны. Среда, фон в ранних его книгах едва намечены. Главное - крупным планом показать животное, при этом не только создав художественный образ, но и изобразив своего героя максимально правдиво с точки зрения биологии. Плохо нарисованных зверей Евгений Иванович терпеть не мог.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54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1051</Words>
  <Application>Microsoft Office PowerPoint</Application>
  <PresentationFormat>Экран (4:3)</PresentationFormat>
  <Paragraphs>111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«МУРЗУК» В. Бианки иллюстратор  Е. Чарушин</vt:lpstr>
      <vt:lpstr>Презентация PowerPoint</vt:lpstr>
      <vt:lpstr>"Медвежата". 1947 г.  </vt:lpstr>
      <vt:lpstr>Презентация PowerPoint</vt:lpstr>
      <vt:lpstr>Чарушин Е. «Про Томку» 1979 г.  </vt:lpstr>
      <vt:lpstr>Чарушин Е. «Тюпа, Томка и сорока» 1989г. Художник РСФСР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15</cp:revision>
  <dcterms:created xsi:type="dcterms:W3CDTF">2016-10-31T06:40:21Z</dcterms:created>
  <dcterms:modified xsi:type="dcterms:W3CDTF">2017-02-01T09:59:24Z</dcterms:modified>
</cp:coreProperties>
</file>